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3300"/>
    <a:srgbClr val="0000CC"/>
    <a:srgbClr val="FFE5FF"/>
    <a:srgbClr val="FFCCFF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4" autoAdjust="0"/>
    <p:restoredTop sz="94660"/>
  </p:normalViewPr>
  <p:slideViewPr>
    <p:cSldViewPr snapToGrid="0">
      <p:cViewPr varScale="1">
        <p:scale>
          <a:sx n="79" d="100"/>
          <a:sy n="79" d="100"/>
        </p:scale>
        <p:origin x="31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10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73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1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1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84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79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20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4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83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52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58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2DF1-906D-4843-82FD-FA5F358F835E}" type="datetimeFigureOut">
              <a:rPr kumimoji="1" lang="ja-JP" altLang="en-US" smtClean="0"/>
              <a:t>2021/2/24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41587-2C2C-4F8E-815E-5FDBA5FA4D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86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FF">
            <a:alpha val="3568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BD57F43-394F-4A01-A9C1-9B7919EF355B}"/>
              </a:ext>
            </a:extLst>
          </p:cNvPr>
          <p:cNvSpPr/>
          <p:nvPr/>
        </p:nvSpPr>
        <p:spPr>
          <a:xfrm>
            <a:off x="666559" y="8399040"/>
            <a:ext cx="5558194" cy="7710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  <a:spcAft>
                <a:spcPts val="0"/>
              </a:spcAft>
            </a:pPr>
            <a:r>
              <a:rPr lang="ja-JP" altLang="en-US" sz="13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13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講師：</a:t>
            </a:r>
            <a:r>
              <a:rPr lang="ja-JP" altLang="en-US" sz="13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一般財団法人日本ヘルスケア協会　理事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ja-JP" altLang="en-US" sz="13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3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JAHI</a:t>
            </a:r>
            <a:r>
              <a:rPr lang="ja-JP" altLang="en-US" sz="1300" dirty="0">
                <a:solidFill>
                  <a:srgbClr val="212121"/>
                </a:solidFill>
                <a:latin typeface="Bitter"/>
              </a:rPr>
              <a:t>ヘルスケアの職能に関する研究会　座長</a:t>
            </a:r>
            <a:r>
              <a:rPr lang="ja-JP" altLang="en-US" sz="13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</a:p>
          <a:p>
            <a:pPr>
              <a:lnSpc>
                <a:spcPts val="1800"/>
              </a:lnSpc>
              <a:spcAft>
                <a:spcPts val="0"/>
              </a:spcAft>
            </a:pPr>
            <a:r>
              <a:rPr lang="ja-JP" altLang="en-US" sz="13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日本女性薬局経営者の会会長　　　　　　堀　美智子　氏</a:t>
            </a:r>
            <a:endParaRPr lang="ja-JP" altLang="en-US" sz="1300" dirty="0">
              <a:solidFill>
                <a:srgbClr val="212121"/>
              </a:solidFill>
              <a:latin typeface="Bitter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37787" y="943779"/>
            <a:ext cx="6583856" cy="948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600"/>
              </a:lnSpc>
              <a:spcAft>
                <a:spcPts val="0"/>
              </a:spcAft>
            </a:pPr>
            <a:r>
              <a:rPr lang="ja-JP" altLang="en-US" sz="2600" b="1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女性の健康</a:t>
            </a:r>
            <a:endParaRPr lang="ja-JP" altLang="ja-JP" sz="2600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  <a:p>
            <a:pPr algn="ctr">
              <a:lnSpc>
                <a:spcPts val="3600"/>
              </a:lnSpc>
              <a:spcAft>
                <a:spcPts val="0"/>
              </a:spcAft>
            </a:pPr>
            <a:r>
              <a:rPr lang="ja-JP" altLang="en-US" sz="2600" b="1" kern="100" dirty="0">
                <a:effectLst/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薬局・ドラッグストアからの情報発信</a:t>
            </a:r>
            <a:endParaRPr lang="ja-JP" altLang="ja-JP" sz="2600" kern="100" dirty="0">
              <a:effectLst/>
              <a:latin typeface="BIZ UDゴシック" panose="020B0400000000000000" pitchFamily="49" charset="-128"/>
              <a:ea typeface="BIZ UDゴシック" panose="020B0400000000000000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686947" y="147216"/>
            <a:ext cx="23878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b="1" kern="1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S UI Gothic" panose="020B0600070205080204" pitchFamily="50" charset="-128"/>
                <a:ea typeface="MS UI Gothic" panose="020B0600070205080204" pitchFamily="50" charset="-128"/>
                <a:cs typeface="Times New Roman" panose="02020603050405020304" pitchFamily="18" charset="0"/>
              </a:rPr>
              <a:t>オンラインセミナー</a:t>
            </a:r>
            <a:endParaRPr lang="ja-JP" altLang="ja-JP" sz="1600" b="1" kern="1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S UI Gothic" panose="020B0600070205080204" pitchFamily="50" charset="-128"/>
              <a:ea typeface="MS UI Gothic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9903" y="5296936"/>
            <a:ext cx="5558194" cy="24468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90500">
              <a:lnSpc>
                <a:spcPct val="150000"/>
              </a:lnSpc>
              <a:tabLst>
                <a:tab pos="901700" algn="l"/>
              </a:tabLst>
            </a:pPr>
            <a:r>
              <a:rPr lang="ja-JP" altLang="en-US" sz="1400" b="1" i="0" dirty="0">
                <a:solidFill>
                  <a:srgbClr val="006600"/>
                </a:solidFill>
                <a:effectLst/>
                <a:latin typeface="Bitter"/>
              </a:rPr>
              <a:t>実施方法	：</a:t>
            </a:r>
            <a:r>
              <a:rPr lang="ja-JP" altLang="en-US" sz="1400" b="1" i="0" dirty="0">
                <a:effectLst/>
                <a:latin typeface="Bitter"/>
              </a:rPr>
              <a:t>オンデマンド配信</a:t>
            </a:r>
            <a:r>
              <a:rPr lang="ja-JP" altLang="en-US" sz="1200" i="0" dirty="0">
                <a:effectLst/>
                <a:latin typeface="Bitter"/>
              </a:rPr>
              <a:t>（次のアドレスから閲覧してください）</a:t>
            </a:r>
          </a:p>
          <a:p>
            <a:pPr marL="190500">
              <a:lnSpc>
                <a:spcPct val="150000"/>
              </a:lnSpc>
              <a:tabLst>
                <a:tab pos="901700" algn="l"/>
              </a:tabLst>
            </a:pPr>
            <a:r>
              <a:rPr lang="ja-JP" altLang="en-US" sz="1400" b="1" dirty="0">
                <a:solidFill>
                  <a:srgbClr val="003300"/>
                </a:solidFill>
                <a:latin typeface="Bitter"/>
              </a:rPr>
              <a:t>　　</a:t>
            </a:r>
            <a:r>
              <a:rPr lang="en-US" altLang="ja-JP" sz="1400" b="1" dirty="0">
                <a:solidFill>
                  <a:srgbClr val="003300"/>
                </a:solidFill>
                <a:latin typeface="Bitter"/>
              </a:rPr>
              <a:t>http:</a:t>
            </a:r>
            <a:endParaRPr lang="ja-JP" altLang="en-US" sz="1400" b="1" dirty="0">
              <a:solidFill>
                <a:srgbClr val="003300"/>
              </a:solidFill>
              <a:latin typeface="Bitter"/>
            </a:endParaRPr>
          </a:p>
          <a:p>
            <a:pPr marL="190500">
              <a:lnSpc>
                <a:spcPct val="150000"/>
              </a:lnSpc>
              <a:tabLst>
                <a:tab pos="901700" algn="l"/>
              </a:tabLst>
            </a:pPr>
            <a:r>
              <a:rPr lang="ja-JP" altLang="en-US" sz="1400" b="1" i="0" dirty="0">
                <a:solidFill>
                  <a:srgbClr val="006600"/>
                </a:solidFill>
                <a:effectLst/>
                <a:latin typeface="Bitter"/>
              </a:rPr>
              <a:t>配信期間	：</a:t>
            </a:r>
            <a:r>
              <a:rPr lang="en-US" altLang="ja-JP" sz="1400" b="1" i="0" dirty="0">
                <a:solidFill>
                  <a:srgbClr val="006600"/>
                </a:solidFill>
                <a:effectLst/>
                <a:latin typeface="+mj-ea"/>
                <a:ea typeface="+mj-ea"/>
              </a:rPr>
              <a:t>2021</a:t>
            </a:r>
            <a:r>
              <a:rPr lang="ja-JP" altLang="en-US" sz="1400" b="1" i="0" dirty="0">
                <a:solidFill>
                  <a:srgbClr val="006600"/>
                </a:solidFill>
                <a:effectLst/>
                <a:latin typeface="+mj-ea"/>
                <a:ea typeface="+mj-ea"/>
              </a:rPr>
              <a:t>年</a:t>
            </a:r>
            <a:r>
              <a:rPr lang="en-US" altLang="ja-JP" sz="1400" b="1" i="0" dirty="0">
                <a:solidFill>
                  <a:srgbClr val="006600"/>
                </a:solidFill>
                <a:effectLst/>
                <a:latin typeface="+mj-ea"/>
                <a:ea typeface="+mj-ea"/>
              </a:rPr>
              <a:t>3</a:t>
            </a:r>
            <a:r>
              <a:rPr lang="ja-JP" altLang="en-US" sz="1400" b="1" i="0" dirty="0">
                <a:solidFill>
                  <a:srgbClr val="006600"/>
                </a:solidFill>
                <a:effectLst/>
                <a:latin typeface="+mj-ea"/>
                <a:ea typeface="+mj-ea"/>
              </a:rPr>
              <a:t>月</a:t>
            </a:r>
            <a:r>
              <a:rPr lang="en-US" altLang="ja-JP" sz="1400" b="1" i="0" dirty="0">
                <a:solidFill>
                  <a:srgbClr val="006600"/>
                </a:solidFill>
                <a:effectLst/>
                <a:latin typeface="+mj-ea"/>
                <a:ea typeface="+mj-ea"/>
              </a:rPr>
              <a:t>1</a:t>
            </a:r>
            <a:r>
              <a:rPr lang="ja-JP" altLang="en-US" sz="1400" b="1" i="0" dirty="0">
                <a:solidFill>
                  <a:srgbClr val="006600"/>
                </a:solidFill>
                <a:effectLst/>
                <a:latin typeface="+mj-ea"/>
                <a:ea typeface="+mj-ea"/>
              </a:rPr>
              <a:t>日（月）～</a:t>
            </a:r>
            <a:r>
              <a:rPr lang="en-US" altLang="ja-JP" sz="1400" b="1" i="0" dirty="0">
                <a:solidFill>
                  <a:srgbClr val="006600"/>
                </a:solidFill>
                <a:effectLst/>
                <a:latin typeface="+mj-ea"/>
                <a:ea typeface="+mj-ea"/>
              </a:rPr>
              <a:t>3</a:t>
            </a:r>
            <a:r>
              <a:rPr lang="ja-JP" altLang="en-US" sz="1400" b="1" i="0" dirty="0">
                <a:solidFill>
                  <a:srgbClr val="006600"/>
                </a:solidFill>
                <a:effectLst/>
                <a:latin typeface="+mj-ea"/>
                <a:ea typeface="+mj-ea"/>
              </a:rPr>
              <a:t>月</a:t>
            </a:r>
            <a:r>
              <a:rPr lang="en-US" altLang="ja-JP" sz="1400" b="1" i="0" dirty="0">
                <a:solidFill>
                  <a:srgbClr val="006600"/>
                </a:solidFill>
                <a:effectLst/>
                <a:latin typeface="+mj-ea"/>
                <a:ea typeface="+mj-ea"/>
              </a:rPr>
              <a:t>31</a:t>
            </a:r>
            <a:r>
              <a:rPr lang="ja-JP" altLang="en-US" sz="1400" b="1" i="0" dirty="0">
                <a:solidFill>
                  <a:srgbClr val="006600"/>
                </a:solidFill>
                <a:effectLst/>
                <a:latin typeface="+mj-ea"/>
                <a:ea typeface="+mj-ea"/>
              </a:rPr>
              <a:t>日（水）</a:t>
            </a:r>
          </a:p>
          <a:p>
            <a:pPr marL="190500">
              <a:lnSpc>
                <a:spcPct val="150000"/>
              </a:lnSpc>
              <a:tabLst>
                <a:tab pos="901700" algn="l"/>
              </a:tabLst>
            </a:pPr>
            <a:r>
              <a:rPr lang="ja-JP" altLang="en-US" sz="1400" b="1" spc="300" dirty="0">
                <a:solidFill>
                  <a:srgbClr val="006600"/>
                </a:solidFill>
                <a:latin typeface="Bitter"/>
              </a:rPr>
              <a:t>参加費	</a:t>
            </a:r>
            <a:r>
              <a:rPr lang="ja-JP" altLang="en-US" sz="1400" b="1" dirty="0">
                <a:solidFill>
                  <a:srgbClr val="006600"/>
                </a:solidFill>
                <a:latin typeface="Bitter"/>
              </a:rPr>
              <a:t>：</a:t>
            </a:r>
            <a:r>
              <a:rPr lang="ja-JP" altLang="en-US" sz="1400" b="1" dirty="0">
                <a:latin typeface="Bitter"/>
              </a:rPr>
              <a:t>無　料</a:t>
            </a:r>
          </a:p>
          <a:p>
            <a:pPr marL="190500">
              <a:lnSpc>
                <a:spcPct val="150000"/>
              </a:lnSpc>
              <a:tabLst>
                <a:tab pos="901700" algn="l"/>
              </a:tabLst>
            </a:pPr>
            <a:r>
              <a:rPr lang="ja-JP" altLang="en-US" sz="1400" b="1" i="0" dirty="0">
                <a:solidFill>
                  <a:srgbClr val="006600"/>
                </a:solidFill>
                <a:effectLst/>
                <a:latin typeface="Bitter"/>
              </a:rPr>
              <a:t>申　　込	：</a:t>
            </a:r>
            <a:r>
              <a:rPr lang="ja-JP" altLang="en-US" sz="1400" b="1" i="0" dirty="0">
                <a:effectLst/>
                <a:latin typeface="Bitter"/>
              </a:rPr>
              <a:t>不　要</a:t>
            </a:r>
            <a:r>
              <a:rPr lang="ja-JP" altLang="en-US" sz="1200" i="0" dirty="0">
                <a:effectLst/>
                <a:latin typeface="Bitter"/>
              </a:rPr>
              <a:t>（どなたでも視聴いただけます）</a:t>
            </a:r>
          </a:p>
          <a:p>
            <a:pPr marL="190500">
              <a:lnSpc>
                <a:spcPct val="150000"/>
              </a:lnSpc>
              <a:tabLst>
                <a:tab pos="989013" algn="l"/>
              </a:tabLst>
            </a:pPr>
            <a:r>
              <a:rPr lang="ja-JP" altLang="en-US" sz="1400" b="1" dirty="0">
                <a:solidFill>
                  <a:srgbClr val="006600"/>
                </a:solidFill>
                <a:latin typeface="Bitter"/>
              </a:rPr>
              <a:t>セミナー内容</a:t>
            </a:r>
          </a:p>
          <a:p>
            <a:pPr marL="190500"/>
            <a:r>
              <a:rPr lang="ja-JP" altLang="en-US" sz="1400" b="1" i="0" dirty="0">
                <a:solidFill>
                  <a:srgbClr val="006600"/>
                </a:solidFill>
                <a:effectLst/>
                <a:latin typeface="Bitter"/>
              </a:rPr>
              <a:t>　　</a:t>
            </a:r>
            <a:r>
              <a:rPr lang="ja-JP" altLang="en-US" sz="1300" dirty="0">
                <a:latin typeface="Bitter"/>
              </a:rPr>
              <a:t>骨粗鬆症、緊急避妊用ピル、月経・排卵、妊娠中のワクチン接種等、</a:t>
            </a:r>
          </a:p>
          <a:p>
            <a:pPr marL="190500"/>
            <a:r>
              <a:rPr lang="ja-JP" altLang="en-US" sz="1300" dirty="0">
                <a:latin typeface="Bitter"/>
              </a:rPr>
              <a:t>　　女性の健康管理の情報発信にお役立ていただける内容です。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352031" y="644133"/>
            <a:ext cx="4694206" cy="338554"/>
          </a:xfrm>
          <a:prstGeom prst="rect">
            <a:avLst/>
          </a:prstGeom>
          <a:solidFill>
            <a:srgbClr val="FFCCFF">
              <a:alpha val="5000"/>
            </a:srgbClr>
          </a:solidFill>
        </p:spPr>
        <p:txBody>
          <a:bodyPr wrap="square">
            <a:spAutoFit/>
          </a:bodyPr>
          <a:lstStyle/>
          <a:p>
            <a:r>
              <a:rPr lang="ja-JP" altLang="en-US" sz="1600" b="1" i="0" dirty="0">
                <a:solidFill>
                  <a:srgbClr val="FF0000"/>
                </a:solidFill>
                <a:latin typeface="ヒラギノ角ゴ Pro W3"/>
              </a:rPr>
              <a:t>毎年３月１日～８日は「女性の健康週間」です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8971" y="9400524"/>
            <a:ext cx="52632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0"/>
            <a:r>
              <a:rPr lang="ja-JP" altLang="en-US" sz="1200" b="1" i="0" dirty="0">
                <a:solidFill>
                  <a:srgbClr val="212121"/>
                </a:solidFill>
                <a:effectLst/>
                <a:latin typeface="Bitter"/>
              </a:rPr>
              <a:t>主催　</a:t>
            </a:r>
            <a:r>
              <a:rPr lang="ja-JP" altLang="en-US" sz="1000" b="1" i="0" dirty="0">
                <a:solidFill>
                  <a:srgbClr val="212121"/>
                </a:solidFill>
                <a:effectLst/>
                <a:latin typeface="Bitter"/>
              </a:rPr>
              <a:t>一般財団法人</a:t>
            </a:r>
            <a:r>
              <a:rPr lang="ja-JP" altLang="en-US" sz="1200" b="1" i="0" dirty="0">
                <a:solidFill>
                  <a:srgbClr val="212121"/>
                </a:solidFill>
                <a:effectLst/>
                <a:latin typeface="Bitter"/>
              </a:rPr>
              <a:t>日本ヘルスケア協会</a:t>
            </a:r>
            <a:r>
              <a:rPr lang="ja-JP" altLang="en-US" sz="1200" b="1" dirty="0">
                <a:solidFill>
                  <a:srgbClr val="212121"/>
                </a:solidFill>
                <a:latin typeface="Bitter"/>
              </a:rPr>
              <a:t>　ヘルスケアの職能に関する研究会</a:t>
            </a:r>
            <a:endParaRPr lang="ja-JP" altLang="en-US" sz="1200" b="1" i="0" dirty="0">
              <a:effectLst/>
              <a:latin typeface="Bitter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49902" y="2122555"/>
            <a:ext cx="5558195" cy="263694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ja-JP" altLang="en-US" sz="1400" dirty="0"/>
              <a:t>女性の健康寿命と平均寿命の差は男性より長く、また女性特有の疾病や健康問題などがあり、その予防や対策などが必要とされています。</a:t>
            </a:r>
          </a:p>
          <a:p>
            <a:pPr>
              <a:lnSpc>
                <a:spcPts val="2000"/>
              </a:lnSpc>
            </a:pPr>
            <a:r>
              <a:rPr lang="ja-JP" altLang="en-US" sz="1400" dirty="0"/>
              <a:t>女性が健康で明るく一生を過ごすことができるように、薬局・ドラッグストアから女性の健康を支援する、情報発信が大切です。</a:t>
            </a:r>
          </a:p>
          <a:p>
            <a:pPr>
              <a:lnSpc>
                <a:spcPts val="2000"/>
              </a:lnSpc>
            </a:pPr>
            <a:endParaRPr lang="ja-JP" altLang="en-US" sz="1400" dirty="0"/>
          </a:p>
          <a:p>
            <a:pPr>
              <a:lnSpc>
                <a:spcPts val="2000"/>
              </a:lnSpc>
            </a:pPr>
            <a:r>
              <a:rPr lang="en-US" altLang="ja-JP" sz="1400" dirty="0"/>
              <a:t>3</a:t>
            </a:r>
            <a:r>
              <a:rPr lang="ja-JP" altLang="en-US" sz="1400" dirty="0"/>
              <a:t>月</a:t>
            </a:r>
            <a:r>
              <a:rPr lang="en-US" altLang="ja-JP" sz="1400" dirty="0"/>
              <a:t>1</a:t>
            </a:r>
            <a:r>
              <a:rPr lang="ja-JP" altLang="en-US" sz="1400" dirty="0"/>
              <a:t>日～</a:t>
            </a:r>
            <a:r>
              <a:rPr lang="en-US" altLang="ja-JP" sz="1400" dirty="0"/>
              <a:t>8</a:t>
            </a:r>
            <a:r>
              <a:rPr lang="ja-JP" altLang="en-US" sz="1400" dirty="0"/>
              <a:t>日までの女性の健康週間にちなみ、女性の健康管理についての店頭での情報提供に役立つセミナーをオンラインで発信します。薬剤師、登録販売者など薬局・ドラッグストアに勤務される専門家の方々の業務、および生活者のヘルスリテラシー向上に役立つセミナーですので、ぜひ、生活者の健康のため、自分の健康のためにお役立て下さい。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5446F506-F587-476A-873D-3E9929519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643" y="9400524"/>
            <a:ext cx="1584000" cy="265275"/>
          </a:xfrm>
          <a:prstGeom prst="rect">
            <a:avLst/>
          </a:prstGeom>
          <a:ln>
            <a:noFill/>
          </a:ln>
        </p:spPr>
      </p:pic>
      <p:sp>
        <p:nvSpPr>
          <p:cNvPr id="14" name="円/楕円 7">
            <a:extLst>
              <a:ext uri="{FF2B5EF4-FFF2-40B4-BE49-F238E27FC236}">
                <a16:creationId xmlns:a16="http://schemas.microsoft.com/office/drawing/2014/main" id="{14B6302B-8E24-4201-B02C-E48DB5AA3A1D}"/>
              </a:ext>
            </a:extLst>
          </p:cNvPr>
          <p:cNvSpPr/>
          <p:nvPr/>
        </p:nvSpPr>
        <p:spPr>
          <a:xfrm>
            <a:off x="530223" y="4938642"/>
            <a:ext cx="1869086" cy="397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セミナー概要</a:t>
            </a:r>
          </a:p>
        </p:txBody>
      </p:sp>
      <p:sp>
        <p:nvSpPr>
          <p:cNvPr id="15" name="円/楕円 7">
            <a:extLst>
              <a:ext uri="{FF2B5EF4-FFF2-40B4-BE49-F238E27FC236}">
                <a16:creationId xmlns:a16="http://schemas.microsoft.com/office/drawing/2014/main" id="{2BA3BC0E-4CF9-4029-B41D-65A797F19CFB}"/>
              </a:ext>
            </a:extLst>
          </p:cNvPr>
          <p:cNvSpPr/>
          <p:nvPr/>
        </p:nvSpPr>
        <p:spPr>
          <a:xfrm>
            <a:off x="530223" y="8002037"/>
            <a:ext cx="1869086" cy="39700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/>
              <a:t>講演者</a:t>
            </a:r>
          </a:p>
        </p:txBody>
      </p:sp>
    </p:spTree>
    <p:extLst>
      <p:ext uri="{BB962C8B-B14F-4D97-AF65-F5344CB8AC3E}">
        <p14:creationId xmlns:p14="http://schemas.microsoft.com/office/powerpoint/2010/main" val="1133657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</TotalTime>
  <Words>321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Bitter</vt:lpstr>
      <vt:lpstr>BIZ UDゴシック</vt:lpstr>
      <vt:lpstr>ＭＳ Ｐゴシック</vt:lpstr>
      <vt:lpstr>MS UI Gothic</vt:lpstr>
      <vt:lpstr>ＭＳ ゴシック</vt:lpstr>
      <vt:lpstr>ヒラギノ角ゴ Pro W3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篠原陽子</dc:creator>
  <cp:lastModifiedBy>和廣 東</cp:lastModifiedBy>
  <cp:revision>18</cp:revision>
  <cp:lastPrinted>2021-02-24T07:06:06Z</cp:lastPrinted>
  <dcterms:created xsi:type="dcterms:W3CDTF">2021-02-10T06:10:19Z</dcterms:created>
  <dcterms:modified xsi:type="dcterms:W3CDTF">2021-02-24T07:33:44Z</dcterms:modified>
</cp:coreProperties>
</file>